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72" r:id="rId4"/>
    <p:sldId id="273" r:id="rId5"/>
    <p:sldId id="274" r:id="rId6"/>
    <p:sldId id="261" r:id="rId7"/>
    <p:sldId id="262" r:id="rId8"/>
    <p:sldId id="264" r:id="rId9"/>
    <p:sldId id="263" r:id="rId10"/>
    <p:sldId id="265" r:id="rId11"/>
    <p:sldId id="269" r:id="rId12"/>
    <p:sldId id="266" r:id="rId13"/>
    <p:sldId id="267" r:id="rId14"/>
    <p:sldId id="268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HP001 4 hàng 2 ô ly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9900"/>
    <a:srgbClr val="660066"/>
    <a:srgbClr val="CC00CC"/>
    <a:srgbClr val="FF0000"/>
    <a:srgbClr val="0000FF"/>
    <a:srgbClr val="FF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E662D3-F297-4A6C-9D62-D060EADF2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BEF55-A7F5-48E4-8E69-0A11CBB2C8A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Hướng dẫn viết bảng con</a:t>
            </a:r>
          </a:p>
        </p:txBody>
      </p:sp>
      <p:sp>
        <p:nvSpPr>
          <p:cNvPr id="18437" name="Slide Number Placeholder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1989C2-1A52-46C5-8D43-1A358FB7C1D0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/>
              <a:t>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6BEAF-12C3-4EA9-8A6D-E26C408F9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3743-01CC-4FA0-A66F-407071A55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4903F-510E-4CED-9D0B-66291ED9B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FA8DC-E7BC-45D1-91F5-14BB7800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1F29-A40B-4F08-BE31-EDC508EDB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88DE-8A39-4330-AE9A-92581D67C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4FF4-D868-4E69-8D78-3D90D9D1E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65EA5-6F4A-408D-A337-C4655D018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6727F-BCEC-4CC6-9453-B3D9D5F47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813F5-AE96-4B2F-A188-B2D02F410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6081-DBD4-45F0-B894-2A363A31B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B42D2A3-4E59-4072-A183-384C5E950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600200" y="1676400"/>
            <a:ext cx="6096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viết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371600" y="2971800"/>
            <a:ext cx="6302375" cy="196056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Ôn chữ hoa: A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1219200" y="76200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câu ứng dụng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2400" y="3276600"/>
            <a:ext cx="8763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thích</a:t>
            </a:r>
            <a:r>
              <a:rPr lang="en-US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Câu tục ngữ muốn nói anh em thân thiết, gắn bó nh</a:t>
            </a:r>
            <a:r>
              <a:rPr lang="vi-VN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tay với chân nên lúc nào cũng yêu th</a:t>
            </a:r>
            <a:r>
              <a:rPr lang="vi-VN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ng, </a:t>
            </a:r>
            <a:r>
              <a:rPr lang="vi-VN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ùm bọc lẫn nhau.</a:t>
            </a:r>
            <a:endParaRPr lang="en-US" sz="4000" b="1" u="sng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3" name="WordArt 11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vi-VN" sz="40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em như thể chân tay</a:t>
            </a:r>
          </a:p>
          <a:p>
            <a:pPr algn="ctr"/>
            <a:r>
              <a:rPr lang="vi-VN" sz="40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Rách lành đùm bọc, dở hay đỡ đần.</a:t>
            </a:r>
            <a:endParaRPr lang="en-US" sz="4000" b="1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19200" y="76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câu ứng dụng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8458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9900"/>
                </a:solidFill>
                <a:latin typeface="Arial" charset="0"/>
              </a:rPr>
              <a:t>   Câu ứng dụng các chữ có chiều cao nh</a:t>
            </a:r>
            <a:r>
              <a:rPr lang="vi-VN" sz="4400" b="1">
                <a:solidFill>
                  <a:srgbClr val="009900"/>
                </a:solidFill>
                <a:latin typeface="Arial" charset="0"/>
              </a:rPr>
              <a:t>ư</a:t>
            </a:r>
            <a:r>
              <a:rPr lang="en-US" sz="4400" b="1">
                <a:solidFill>
                  <a:srgbClr val="009900"/>
                </a:solidFill>
                <a:latin typeface="Arial" charset="0"/>
              </a:rPr>
              <a:t> thế nào ?</a:t>
            </a:r>
            <a:endParaRPr lang="en-US" sz="4400" b="1" u="sng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3689350"/>
            <a:ext cx="8839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chữ </a:t>
            </a:r>
            <a:r>
              <a:rPr lang="en-US" sz="4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h, y, R, l, d, </a:t>
            </a:r>
            <a:r>
              <a:rPr lang="vi-VN" sz="4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2</a:t>
            </a:r>
            <a:r>
              <a:rPr lang="en-US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</a:t>
            </a:r>
            <a:r>
              <a:rPr lang="vi-VN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ỡi, chữ </a:t>
            </a:r>
            <a:r>
              <a:rPr lang="en-US" sz="4400" b="1" i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1 </a:t>
            </a:r>
            <a:r>
              <a:rPr lang="vi-VN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</a:t>
            </a:r>
            <a:r>
              <a:rPr lang="vi-VN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ỡi, các chữ còn lại cao 1 </a:t>
            </a:r>
            <a:r>
              <a:rPr lang="vi-VN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vi-VN" sz="4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em như thể chân tay</a:t>
            </a:r>
          </a:p>
          <a:p>
            <a:pPr algn="ctr"/>
            <a:r>
              <a:rPr lang="vi-VN" sz="4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Rách lành đùm bọc, dở hay đỡ đần.</a:t>
            </a:r>
            <a:endParaRPr lang="en-US" sz="4400" b="1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2" grpId="1"/>
      <p:bldP spid="17414" grpId="0"/>
      <p:bldP spid="174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143000" y="762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Viết câu ứng dụng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895600" y="2438400"/>
            <a:ext cx="32004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6200" y="914400"/>
            <a:ext cx="1143000" cy="11890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u="sng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*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viết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+ 1 dòng chữ A, cỡ nhỏ</a:t>
            </a:r>
            <a:b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+ 1 dòng chữ V, D, cỡ nhỏ</a:t>
            </a:r>
            <a:b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+ 1 dòng Vừ A Dính, cỡ nhỏ</a:t>
            </a:r>
            <a:b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+ 1 lần câu ứng dụng, cỡ nhỏ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6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b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-Yêu cầu về nhà hoàn thành bài viết trong vở Tập Viết 3, tập 1 và học thuộc lòng câu ứng dụng.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1295400" y="2362200"/>
            <a:ext cx="6248400" cy="219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sau</a:t>
            </a:r>
          </a:p>
          <a:p>
            <a:pPr algn="ctr"/>
            <a:r>
              <a:rPr lang="en-US" sz="5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chữ hoa Ă , Â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295400" y="76200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viết chữ hoa 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44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các chữ hoa có trong bài ?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143000" y="266700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40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, V , D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052513"/>
            <a:ext cx="477202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rved Right Arrow 15"/>
          <p:cNvSpPr>
            <a:spLocks/>
          </p:cNvSpPr>
          <p:nvPr/>
        </p:nvSpPr>
        <p:spPr bwMode="auto">
          <a:xfrm rot="-1480587">
            <a:off x="2584450" y="5360988"/>
            <a:ext cx="623888" cy="1203325"/>
          </a:xfrm>
          <a:custGeom>
            <a:avLst/>
            <a:gdLst>
              <a:gd name="T0" fmla="*/ 311985 w 623849"/>
              <a:gd name="T1" fmla="*/ 0 h 1203368"/>
              <a:gd name="T2" fmla="*/ 623966 w 623849"/>
              <a:gd name="T3" fmla="*/ 601621 h 1203368"/>
              <a:gd name="T4" fmla="*/ 311985 w 623849"/>
              <a:gd name="T5" fmla="*/ 1203239 h 1203368"/>
              <a:gd name="T6" fmla="*/ 0 w 623849"/>
              <a:gd name="T7" fmla="*/ 601621 h 1203368"/>
              <a:gd name="T8" fmla="*/ 0 w 623849"/>
              <a:gd name="T9" fmla="*/ 541505 h 1203368"/>
              <a:gd name="T10" fmla="*/ 467974 w 623849"/>
              <a:gd name="T11" fmla="*/ 1187179 h 1203368"/>
              <a:gd name="T12" fmla="*/ 623966 w 623849"/>
              <a:gd name="T13" fmla="*/ 1047293 h 1203368"/>
              <a:gd name="T14" fmla="*/ 467974 w 623849"/>
              <a:gd name="T15" fmla="*/ 875288 h 1203368"/>
              <a:gd name="T16" fmla="*/ 623966 w 623849"/>
              <a:gd name="T17" fmla="*/ 35715 h 1203368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1796480 60000 65536"/>
              <a:gd name="T23" fmla="*/ 5898240 60000 65536"/>
              <a:gd name="T24" fmla="*/ 0 60000 65536"/>
              <a:gd name="T25" fmla="*/ 0 60000 65536"/>
              <a:gd name="T26" fmla="*/ 0 60000 65536"/>
              <a:gd name="T27" fmla="*/ 0 w 623849"/>
              <a:gd name="T28" fmla="*/ 0 h 1203368"/>
              <a:gd name="T29" fmla="*/ 623849 w 623849"/>
              <a:gd name="T30" fmla="*/ 1203368 h 12033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3849" h="1203368" stroke="0">
                <a:moveTo>
                  <a:pt x="0" y="505844"/>
                </a:moveTo>
                <a:lnTo>
                  <a:pt x="0" y="505844"/>
                </a:lnTo>
                <a:cubicBezTo>
                  <a:pt x="0" y="505844"/>
                  <a:pt x="0" y="505844"/>
                  <a:pt x="0" y="505844"/>
                </a:cubicBezTo>
                <a:cubicBezTo>
                  <a:pt x="-1" y="736508"/>
                  <a:pt x="192445" y="937959"/>
                  <a:pt x="467885" y="995626"/>
                </a:cubicBezTo>
                <a:lnTo>
                  <a:pt x="467887" y="875381"/>
                </a:lnTo>
                <a:lnTo>
                  <a:pt x="623849" y="1047406"/>
                </a:lnTo>
                <a:lnTo>
                  <a:pt x="467887" y="1187305"/>
                </a:lnTo>
                <a:lnTo>
                  <a:pt x="467887" y="1067061"/>
                </a:lnTo>
                <a:lnTo>
                  <a:pt x="467886" y="1067061"/>
                </a:lnTo>
                <a:cubicBezTo>
                  <a:pt x="192446" y="1009394"/>
                  <a:pt x="1" y="807943"/>
                  <a:pt x="1" y="577280"/>
                </a:cubicBezTo>
                <a:cubicBezTo>
                  <a:pt x="0" y="577279"/>
                  <a:pt x="1" y="577279"/>
                  <a:pt x="1" y="577279"/>
                </a:cubicBezTo>
                <a:lnTo>
                  <a:pt x="0" y="505844"/>
                </a:lnTo>
                <a:close/>
              </a:path>
              <a:path w="623849" h="1203368" stroke="0">
                <a:moveTo>
                  <a:pt x="623849" y="71437"/>
                </a:moveTo>
                <a:lnTo>
                  <a:pt x="623848" y="71437"/>
                </a:lnTo>
                <a:cubicBezTo>
                  <a:pt x="623848" y="71437"/>
                  <a:pt x="623848" y="71437"/>
                  <a:pt x="623848" y="71437"/>
                </a:cubicBezTo>
                <a:cubicBezTo>
                  <a:pt x="296399" y="71436"/>
                  <a:pt x="24678" y="276715"/>
                  <a:pt x="1556" y="541561"/>
                </a:cubicBezTo>
                <a:lnTo>
                  <a:pt x="1557" y="541561"/>
                </a:lnTo>
                <a:cubicBezTo>
                  <a:pt x="519" y="529674"/>
                  <a:pt x="0" y="517761"/>
                  <a:pt x="0" y="505844"/>
                </a:cubicBezTo>
                <a:cubicBezTo>
                  <a:pt x="0" y="226474"/>
                  <a:pt x="279306" y="0"/>
                  <a:pt x="623849" y="0"/>
                </a:cubicBezTo>
                <a:cubicBezTo>
                  <a:pt x="623849" y="-1"/>
                  <a:pt x="623849" y="0"/>
                  <a:pt x="623849" y="0"/>
                </a:cubicBezTo>
                <a:lnTo>
                  <a:pt x="623849" y="71437"/>
                </a:lnTo>
                <a:close/>
              </a:path>
              <a:path w="623849" h="1203368" fill="none">
                <a:moveTo>
                  <a:pt x="0" y="505844"/>
                </a:moveTo>
                <a:lnTo>
                  <a:pt x="0" y="505844"/>
                </a:lnTo>
                <a:cubicBezTo>
                  <a:pt x="0" y="505844"/>
                  <a:pt x="0" y="505844"/>
                  <a:pt x="0" y="505844"/>
                </a:cubicBezTo>
                <a:cubicBezTo>
                  <a:pt x="-1" y="736508"/>
                  <a:pt x="192445" y="937959"/>
                  <a:pt x="467885" y="995626"/>
                </a:cubicBezTo>
                <a:lnTo>
                  <a:pt x="467887" y="875381"/>
                </a:lnTo>
                <a:lnTo>
                  <a:pt x="623849" y="1047406"/>
                </a:lnTo>
                <a:lnTo>
                  <a:pt x="467887" y="1187305"/>
                </a:lnTo>
                <a:lnTo>
                  <a:pt x="467887" y="1067061"/>
                </a:lnTo>
                <a:lnTo>
                  <a:pt x="467886" y="1067061"/>
                </a:lnTo>
                <a:cubicBezTo>
                  <a:pt x="192446" y="1009394"/>
                  <a:pt x="1" y="807943"/>
                  <a:pt x="1" y="577280"/>
                </a:cubicBezTo>
                <a:cubicBezTo>
                  <a:pt x="0" y="577279"/>
                  <a:pt x="1" y="577279"/>
                  <a:pt x="1" y="577279"/>
                </a:cubicBezTo>
                <a:lnTo>
                  <a:pt x="0" y="505844"/>
                </a:lnTo>
                <a:cubicBezTo>
                  <a:pt x="0" y="226474"/>
                  <a:pt x="279307" y="0"/>
                  <a:pt x="623849" y="1"/>
                </a:cubicBezTo>
                <a:cubicBezTo>
                  <a:pt x="623849" y="1"/>
                  <a:pt x="623849" y="1"/>
                  <a:pt x="623849" y="1"/>
                </a:cubicBezTo>
                <a:lnTo>
                  <a:pt x="623849" y="71437"/>
                </a:lnTo>
                <a:lnTo>
                  <a:pt x="623848" y="71437"/>
                </a:lnTo>
                <a:cubicBezTo>
                  <a:pt x="623848" y="71437"/>
                  <a:pt x="623848" y="71437"/>
                  <a:pt x="623848" y="71437"/>
                </a:cubicBezTo>
                <a:cubicBezTo>
                  <a:pt x="296399" y="71436"/>
                  <a:pt x="24678" y="276715"/>
                  <a:pt x="1556" y="541561"/>
                </a:cubicBezTo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5" name="Rectangle 17"/>
          <p:cNvSpPr/>
          <p:nvPr/>
        </p:nvSpPr>
        <p:spPr>
          <a:xfrm>
            <a:off x="3071813" y="5072063"/>
            <a:ext cx="287337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>
                <a:solidFill>
                  <a:srgbClr val="000000"/>
                </a:solidFill>
                <a:effectLst>
                  <a:outerShdw blurRad="152400" dist="40004" dir="5040305">
                    <a:srgbClr val="000000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6" name="Circular Arrow 19"/>
          <p:cNvSpPr>
            <a:spLocks/>
          </p:cNvSpPr>
          <p:nvPr/>
        </p:nvSpPr>
        <p:spPr bwMode="auto">
          <a:xfrm rot="-3437284">
            <a:off x="3831431" y="2796382"/>
            <a:ext cx="2516187" cy="1143000"/>
          </a:xfrm>
          <a:custGeom>
            <a:avLst/>
            <a:gdLst>
              <a:gd name="T0" fmla="*/ 1256999 w 2517282"/>
              <a:gd name="T1" fmla="*/ 0 h 1143008"/>
              <a:gd name="T2" fmla="*/ 2513994 w 2517282"/>
              <a:gd name="T3" fmla="*/ 571493 h 1143008"/>
              <a:gd name="T4" fmla="*/ 1256999 w 2517282"/>
              <a:gd name="T5" fmla="*/ 1142985 h 1143008"/>
              <a:gd name="T6" fmla="*/ 0 w 2517282"/>
              <a:gd name="T7" fmla="*/ 571493 h 1143008"/>
              <a:gd name="T8" fmla="*/ 190068 w 2517282"/>
              <a:gd name="T9" fmla="*/ 377205 h 1143008"/>
              <a:gd name="T10" fmla="*/ 1447574 w 2517282"/>
              <a:gd name="T11" fmla="*/ 20926 h 1143008"/>
              <a:gd name="T12" fmla="*/ 1594573 w 2517282"/>
              <a:gd name="T13" fmla="*/ 111282 h 1143008"/>
              <a:gd name="T14" fmla="*/ 1340322 w 2517282"/>
              <a:gd name="T15" fmla="*/ 167140 h 1143008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415496 w 2517282"/>
              <a:gd name="T25" fmla="*/ 214237 h 1143008"/>
              <a:gd name="T26" fmla="*/ 2101784 w 2517282"/>
              <a:gd name="T27" fmla="*/ 928769 h 11430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282" h="1143008">
                <a:moveTo>
                  <a:pt x="162914" y="372230"/>
                </a:moveTo>
                <a:lnTo>
                  <a:pt x="162914" y="372230"/>
                </a:lnTo>
                <a:cubicBezTo>
                  <a:pt x="350951" y="186589"/>
                  <a:pt x="781883" y="66253"/>
                  <a:pt x="1258642" y="66254"/>
                </a:cubicBezTo>
                <a:cubicBezTo>
                  <a:pt x="1310275" y="66254"/>
                  <a:pt x="1361853" y="67675"/>
                  <a:pt x="1413051" y="70508"/>
                </a:cubicBezTo>
                <a:lnTo>
                  <a:pt x="1449467" y="20926"/>
                </a:lnTo>
                <a:lnTo>
                  <a:pt x="1596658" y="111285"/>
                </a:lnTo>
                <a:lnTo>
                  <a:pt x="1342075" y="167143"/>
                </a:lnTo>
                <a:lnTo>
                  <a:pt x="1378408" y="117674"/>
                </a:lnTo>
                <a:lnTo>
                  <a:pt x="1378407" y="117674"/>
                </a:lnTo>
                <a:cubicBezTo>
                  <a:pt x="1338622" y="116001"/>
                  <a:pt x="1298645" y="115164"/>
                  <a:pt x="1258640" y="115164"/>
                </a:cubicBezTo>
                <a:cubicBezTo>
                  <a:pt x="810629" y="115163"/>
                  <a:pt x="403889" y="219575"/>
                  <a:pt x="218110" y="382270"/>
                </a:cubicBezTo>
                <a:lnTo>
                  <a:pt x="162914" y="372230"/>
                </a:lnTo>
                <a:close/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7" name="Rectangle 20"/>
          <p:cNvSpPr/>
          <p:nvPr/>
        </p:nvSpPr>
        <p:spPr>
          <a:xfrm>
            <a:off x="5786438" y="2214563"/>
            <a:ext cx="287337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>
                <a:solidFill>
                  <a:srgbClr val="000000"/>
                </a:solidFill>
                <a:effectLst>
                  <a:outerShdw blurRad="152400" dist="40004" dir="5040305">
                    <a:srgbClr val="00000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8" name="Down Arrow 21"/>
          <p:cNvSpPr>
            <a:spLocks/>
          </p:cNvSpPr>
          <p:nvPr/>
        </p:nvSpPr>
        <p:spPr bwMode="auto">
          <a:xfrm>
            <a:off x="5643563" y="2643188"/>
            <a:ext cx="71437" cy="1071562"/>
          </a:xfrm>
          <a:custGeom>
            <a:avLst/>
            <a:gdLst>
              <a:gd name="T0" fmla="*/ 1292206 w 21600"/>
              <a:gd name="T1" fmla="*/ 0 h 21600"/>
              <a:gd name="T2" fmla="*/ 2584415 w 21600"/>
              <a:gd name="T3" fmla="*/ 2147483647 h 21600"/>
              <a:gd name="T4" fmla="*/ 1292206 w 21600"/>
              <a:gd name="T5" fmla="*/ 2147483647 h 21600"/>
              <a:gd name="T6" fmla="*/ 0 w 21600"/>
              <a:gd name="T7" fmla="*/ 2147483647 h 21600"/>
              <a:gd name="T8" fmla="*/ 0 w 21600"/>
              <a:gd name="T9" fmla="*/ 2147483647 h 21600"/>
              <a:gd name="T10" fmla="*/ 2584415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0 60000 65536"/>
              <a:gd name="T18" fmla="*/ 5400 w 21600"/>
              <a:gd name="T19" fmla="*/ 0 h 21600"/>
              <a:gd name="T20" fmla="*/ 16200 w 21600"/>
              <a:gd name="T21" fmla="*/ 2124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400" y="0"/>
                </a:moveTo>
                <a:lnTo>
                  <a:pt x="5400" y="20880"/>
                </a:lnTo>
                <a:lnTo>
                  <a:pt x="0" y="20880"/>
                </a:lnTo>
                <a:lnTo>
                  <a:pt x="10800" y="21600"/>
                </a:lnTo>
                <a:lnTo>
                  <a:pt x="21600" y="20880"/>
                </a:lnTo>
                <a:lnTo>
                  <a:pt x="16200" y="20880"/>
                </a:lnTo>
                <a:lnTo>
                  <a:pt x="162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9" name="Rectangle 22"/>
          <p:cNvSpPr/>
          <p:nvPr/>
        </p:nvSpPr>
        <p:spPr>
          <a:xfrm>
            <a:off x="3500438" y="4214813"/>
            <a:ext cx="287337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>
                <a:solidFill>
                  <a:srgbClr val="000000"/>
                </a:solidFill>
                <a:effectLst>
                  <a:outerShdw blurRad="152400" dist="40004" dir="5040305">
                    <a:srgbClr val="00000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10" name="Right Arrow 23"/>
          <p:cNvSpPr>
            <a:spLocks/>
          </p:cNvSpPr>
          <p:nvPr/>
        </p:nvSpPr>
        <p:spPr bwMode="auto">
          <a:xfrm rot="-707369">
            <a:off x="3929063" y="4500563"/>
            <a:ext cx="357187" cy="71437"/>
          </a:xfrm>
          <a:custGeom>
            <a:avLst/>
            <a:gdLst>
              <a:gd name="T0" fmla="*/ 807601896 w 21600"/>
              <a:gd name="T1" fmla="*/ 0 h 21600"/>
              <a:gd name="T2" fmla="*/ 1615203792 w 21600"/>
              <a:gd name="T3" fmla="*/ 1292206 h 21600"/>
              <a:gd name="T4" fmla="*/ 807601896 w 21600"/>
              <a:gd name="T5" fmla="*/ 2584415 h 21600"/>
              <a:gd name="T6" fmla="*/ 0 w 21600"/>
              <a:gd name="T7" fmla="*/ 1292206 h 21600"/>
              <a:gd name="T8" fmla="*/ 1453684418 w 21600"/>
              <a:gd name="T9" fmla="*/ 0 h 21600"/>
              <a:gd name="T10" fmla="*/ 1453684418 w 21600"/>
              <a:gd name="T11" fmla="*/ 2584415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2052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9440" y="5400"/>
                </a:lnTo>
                <a:lnTo>
                  <a:pt x="19440" y="0"/>
                </a:lnTo>
                <a:lnTo>
                  <a:pt x="21600" y="10800"/>
                </a:lnTo>
                <a:lnTo>
                  <a:pt x="19440" y="21600"/>
                </a:lnTo>
                <a:lnTo>
                  <a:pt x="19440" y="162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 lIns="0" rIns="0" bIns="0" anchor="b"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Hướng dẫn viết bảng con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r:id="rId2" imgW="6095238" imgH="4064516"/>
        </mc:Choice>
        <mc:Fallback>
          <p:control r:id="rId2" imgW="6095238" imgH="4064516">
            <p:pic>
              <p:nvPicPr>
                <p:cNvPr id="2" name="ShockwaveFlash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2133600"/>
                  <a:ext cx="6096000" cy="4064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95400" y="3032125"/>
            <a:ext cx="27432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0">
                <a:latin typeface="Arial" charset="0"/>
                <a:ea typeface="HP001 5H" pitchFamily="34" charset="-127"/>
              </a:rPr>
              <a:t>V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257800" y="3016250"/>
            <a:ext cx="27432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0">
                <a:latin typeface="Arial" charset="0"/>
                <a:ea typeface="HP001 5H" pitchFamily="34" charset="-127"/>
              </a:rPr>
              <a:t>D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1066800" y="2743200"/>
            <a:ext cx="2362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4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A 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3733800" y="2743200"/>
            <a:ext cx="1795463" cy="181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V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6400800" y="2667000"/>
            <a:ext cx="1295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D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04" grpId="0" animBg="1"/>
      <p:bldP spid="82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752600" y="76200"/>
            <a:ext cx="556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b="1" u="sng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từ ứng dụng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0" y="33528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tên một thiếu niên ng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dân tộc H’Mông, ng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 anh dũng hi sinh trong kháng chiến chống thực dân Pháp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 bảo vệ cán bộ cách mạng.  </a:t>
            </a:r>
            <a:endParaRPr lang="en-US" sz="3600" b="1" u="sng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1066800" y="1295400"/>
            <a:ext cx="7010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 A Dính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057400" y="76200"/>
            <a:ext cx="518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400" b="1" u="sng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từ ứng dụng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6858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Trong từ </a:t>
            </a:r>
            <a:r>
              <a:rPr lang="en-US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 A Dính</a:t>
            </a:r>
            <a:r>
              <a:rPr lang="en-US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chữ có chiều cao nh</a:t>
            </a:r>
            <a:r>
              <a:rPr lang="vi-VN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thế nào?</a:t>
            </a:r>
            <a:endParaRPr lang="en-US" u="sng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20574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Chữ </a:t>
            </a:r>
            <a:r>
              <a:rPr 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V,A, D, h</a:t>
            </a:r>
            <a:r>
              <a:rPr lang="en-US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2 </a:t>
            </a:r>
            <a:r>
              <a:rPr lang="vi-VN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</a:t>
            </a:r>
            <a:r>
              <a:rPr lang="vi-VN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ỡi, các chữ còn lại cao 1 </a:t>
            </a:r>
            <a:r>
              <a:rPr lang="vi-VN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endParaRPr lang="en-US" u="sng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385445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Khoảng cách giữa các chữ bằng chừng nào?</a:t>
            </a:r>
            <a:endParaRPr lang="en-US" u="sng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5653088"/>
            <a:ext cx="9144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Bằng 1 con chữ o</a:t>
            </a:r>
            <a:endParaRPr lang="en-US" b="1" u="sng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4" grpId="1"/>
      <p:bldP spid="12295" grpId="0"/>
      <p:bldP spid="12296" grpId="0"/>
      <p:bldP spid="12296" grpId="1"/>
      <p:bldP spid="12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66800" y="762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từ ứng dụng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76200" y="1219200"/>
            <a:ext cx="1143000" cy="11890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u="sng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1219200" y="320040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4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 A Dính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408</Words>
  <Application>Microsoft Office PowerPoint</Application>
  <PresentationFormat>On-screen Show (4:3)</PresentationFormat>
  <Paragraphs>46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HP001 4 hàng 2 ô ly</vt:lpstr>
      <vt:lpstr>HP001 5H</vt:lpstr>
      <vt:lpstr>Times New Roman</vt:lpstr>
      <vt:lpstr>Default Design</vt:lpstr>
      <vt:lpstr>PowerPoint Presentation</vt:lpstr>
      <vt:lpstr>PowerPoint Presentation</vt:lpstr>
      <vt:lpstr>PowerPoint Presentation</vt:lpstr>
      <vt:lpstr>Hướng dẫn viết bảng con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pcchinh</cp:lastModifiedBy>
  <cp:revision>50</cp:revision>
  <dcterms:created xsi:type="dcterms:W3CDTF">2010-04-25T09:14:44Z</dcterms:created>
  <dcterms:modified xsi:type="dcterms:W3CDTF">2021-09-03T00:26:17Z</dcterms:modified>
</cp:coreProperties>
</file>